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3"/>
  </p:notesMasterIdLst>
  <p:sldIdLst>
    <p:sldId id="256" r:id="rId3"/>
    <p:sldId id="266" r:id="rId4"/>
    <p:sldId id="260" r:id="rId5"/>
    <p:sldId id="259" r:id="rId6"/>
    <p:sldId id="261" r:id="rId7"/>
    <p:sldId id="262" r:id="rId8"/>
    <p:sldId id="258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Crosby" initials="BC" lastIdx="0" clrIdx="0">
    <p:extLst>
      <p:ext uri="{19B8F6BF-5375-455C-9EA6-DF929625EA0E}">
        <p15:presenceInfo xmlns:p15="http://schemas.microsoft.com/office/powerpoint/2012/main" userId="S-1-5-21-1599696121-1964574698-334091239-6896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88835" autoAdjust="0"/>
  </p:normalViewPr>
  <p:slideViewPr>
    <p:cSldViewPr snapToGrid="0">
      <p:cViewPr varScale="1">
        <p:scale>
          <a:sx n="113" d="100"/>
          <a:sy n="113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0B30F-E992-4D48-ACD2-5E1AB81A03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48EE1-058E-43DC-98FC-14A67EF55548}">
      <dgm:prSet/>
      <dgm:spPr/>
      <dgm:t>
        <a:bodyPr/>
        <a:lstStyle/>
        <a:p>
          <a:r>
            <a:rPr lang="en-US" dirty="0"/>
            <a:t>Need to loan development equipment from EAE or </a:t>
          </a:r>
          <a:r>
            <a:rPr lang="en-US" dirty="0" err="1"/>
            <a:t>GApp</a:t>
          </a:r>
          <a:r>
            <a:rPr lang="en-US" dirty="0"/>
            <a:t> Lab:</a:t>
          </a:r>
        </a:p>
        <a:p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. Oculus Quest 2 x4~x12: Necessary for VR development</a:t>
          </a:r>
        </a:p>
        <a:p>
          <a:r>
            <a:rPr lang="en-US" dirty="0"/>
            <a:t> ii. Gaming Laptops with GPU better than RTX3070 x4~x12:  Need laptops to develop/debug on-site.  Need powerful GPU for VR development.</a:t>
          </a:r>
        </a:p>
      </dgm:t>
    </dgm:pt>
    <dgm:pt modelId="{7E8FD0BA-0810-4058-A96E-C89A9F673E68}" type="sib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4C1A5C30-E879-4301-83AC-6C977FBCD9E7}" type="par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95CEFD3E-B8CB-4163-861A-0D81FAF18CE4}">
      <dgm:prSet/>
      <dgm:spPr/>
      <dgm:t>
        <a:bodyPr/>
        <a:lstStyle/>
        <a:p>
          <a:r>
            <a:rPr lang="en-US" dirty="0"/>
            <a:t>3D printing costs</a:t>
          </a:r>
        </a:p>
      </dgm:t>
    </dgm:pt>
    <dgm:pt modelId="{07DCFCE2-32EE-4518-9394-203883BE1AEB}" type="parTrans" cxnId="{6E36ECDE-0D7B-4CA0-AD9F-ABBAF9246CC5}">
      <dgm:prSet/>
      <dgm:spPr/>
      <dgm:t>
        <a:bodyPr/>
        <a:lstStyle/>
        <a:p>
          <a:endParaRPr lang="en-US"/>
        </a:p>
      </dgm:t>
    </dgm:pt>
    <dgm:pt modelId="{06BB7F15-CAFC-4F6B-BFFE-9FD054BBBF1B}" type="sibTrans" cxnId="{6E36ECDE-0D7B-4CA0-AD9F-ABBAF9246CC5}">
      <dgm:prSet/>
      <dgm:spPr/>
      <dgm:t>
        <a:bodyPr/>
        <a:lstStyle/>
        <a:p>
          <a:endParaRPr lang="en-US"/>
        </a:p>
      </dgm:t>
    </dgm:pt>
    <dgm:pt modelId="{217A4C45-FA7C-479B-9378-EA50CFC5052A}">
      <dgm:prSet/>
      <dgm:spPr/>
      <dgm:t>
        <a:bodyPr/>
        <a:lstStyle/>
        <a:p>
          <a:r>
            <a:rPr lang="en-US" dirty="0"/>
            <a:t>Team Size 12 *</a:t>
          </a:r>
          <a:r>
            <a:rPr lang="en-US" b="0" i="0" dirty="0"/>
            <a:t>But this is a student project so we don't get salary sadly : (</a:t>
          </a:r>
          <a:endParaRPr lang="en-US" dirty="0"/>
        </a:p>
      </dgm:t>
    </dgm:pt>
    <dgm:pt modelId="{988F9C72-DE9C-496E-A234-86147174C15B}" type="sibTrans" cxnId="{1AEFB848-E90D-462F-B3C0-63CC774E4FB4}">
      <dgm:prSet/>
      <dgm:spPr/>
      <dgm:t>
        <a:bodyPr/>
        <a:lstStyle/>
        <a:p>
          <a:endParaRPr lang="en-US"/>
        </a:p>
      </dgm:t>
    </dgm:pt>
    <dgm:pt modelId="{D0B39C69-6A2A-4706-95D0-F04522D6CA44}" type="parTrans" cxnId="{1AEFB848-E90D-462F-B3C0-63CC774E4FB4}">
      <dgm:prSet/>
      <dgm:spPr/>
      <dgm:t>
        <a:bodyPr/>
        <a:lstStyle/>
        <a:p>
          <a:endParaRPr lang="en-US"/>
        </a:p>
      </dgm:t>
    </dgm:pt>
    <dgm:pt modelId="{C868DA02-3B7B-4D28-9E7A-0F0CF5C00D34}" type="pres">
      <dgm:prSet presAssocID="{4520B30F-E992-4D48-ACD2-5E1AB81A03E5}" presName="vert0" presStyleCnt="0">
        <dgm:presLayoutVars>
          <dgm:dir/>
          <dgm:animOne val="branch"/>
          <dgm:animLvl val="lvl"/>
        </dgm:presLayoutVars>
      </dgm:prSet>
      <dgm:spPr/>
    </dgm:pt>
    <dgm:pt modelId="{1C03B1E1-4524-40B0-B680-A0DFE60F0EDB}" type="pres">
      <dgm:prSet presAssocID="{217A4C45-FA7C-479B-9378-EA50CFC5052A}" presName="thickLine" presStyleLbl="alignNode1" presStyleIdx="0" presStyleCnt="3"/>
      <dgm:spPr/>
    </dgm:pt>
    <dgm:pt modelId="{0E8AC265-E143-407B-9AEE-A210D4B22543}" type="pres">
      <dgm:prSet presAssocID="{217A4C45-FA7C-479B-9378-EA50CFC5052A}" presName="horz1" presStyleCnt="0"/>
      <dgm:spPr/>
    </dgm:pt>
    <dgm:pt modelId="{BE89EE94-7816-4562-9408-F50A1CDBA807}" type="pres">
      <dgm:prSet presAssocID="{217A4C45-FA7C-479B-9378-EA50CFC5052A}" presName="tx1" presStyleLbl="revTx" presStyleIdx="0" presStyleCnt="3" custLinFactNeighborX="0" custLinFactNeighborY="-62404"/>
      <dgm:spPr/>
    </dgm:pt>
    <dgm:pt modelId="{FE2A2770-9955-4259-ACA0-00F3E7EB2D1B}" type="pres">
      <dgm:prSet presAssocID="{217A4C45-FA7C-479B-9378-EA50CFC5052A}" presName="vert1" presStyleCnt="0"/>
      <dgm:spPr/>
    </dgm:pt>
    <dgm:pt modelId="{968F0430-EFEB-4A85-8811-D50218185E07}" type="pres">
      <dgm:prSet presAssocID="{95CEFD3E-B8CB-4163-861A-0D81FAF18CE4}" presName="thickLine" presStyleLbl="alignNode1" presStyleIdx="1" presStyleCnt="3"/>
      <dgm:spPr/>
    </dgm:pt>
    <dgm:pt modelId="{DC28642A-5ADB-43A0-8124-1EB51A23632D}" type="pres">
      <dgm:prSet presAssocID="{95CEFD3E-B8CB-4163-861A-0D81FAF18CE4}" presName="horz1" presStyleCnt="0"/>
      <dgm:spPr/>
    </dgm:pt>
    <dgm:pt modelId="{DC45E240-A8C7-4785-B55D-954C95C2865F}" type="pres">
      <dgm:prSet presAssocID="{95CEFD3E-B8CB-4163-861A-0D81FAF18CE4}" presName="tx1" presStyleLbl="revTx" presStyleIdx="1" presStyleCnt="3"/>
      <dgm:spPr/>
    </dgm:pt>
    <dgm:pt modelId="{92CDE8F5-AC09-4619-AC27-F775E72E750A}" type="pres">
      <dgm:prSet presAssocID="{95CEFD3E-B8CB-4163-861A-0D81FAF18CE4}" presName="vert1" presStyleCnt="0"/>
      <dgm:spPr/>
    </dgm:pt>
    <dgm:pt modelId="{5B9E7B1A-E55D-4291-AA79-71775B87BCAD}" type="pres">
      <dgm:prSet presAssocID="{62E48EE1-058E-43DC-98FC-14A67EF55548}" presName="thickLine" presStyleLbl="alignNode1" presStyleIdx="2" presStyleCnt="3"/>
      <dgm:spPr/>
    </dgm:pt>
    <dgm:pt modelId="{F10B8AFE-B59D-429F-A987-46F0DE87E1D1}" type="pres">
      <dgm:prSet presAssocID="{62E48EE1-058E-43DC-98FC-14A67EF55548}" presName="horz1" presStyleCnt="0"/>
      <dgm:spPr/>
    </dgm:pt>
    <dgm:pt modelId="{AE9D9D12-36F1-4201-AEE3-13F3D413CFAC}" type="pres">
      <dgm:prSet presAssocID="{62E48EE1-058E-43DC-98FC-14A67EF55548}" presName="tx1" presStyleLbl="revTx" presStyleIdx="2" presStyleCnt="3"/>
      <dgm:spPr/>
    </dgm:pt>
    <dgm:pt modelId="{BF03E016-9742-4E61-837F-E09DE4FD6433}" type="pres">
      <dgm:prSet presAssocID="{62E48EE1-058E-43DC-98FC-14A67EF55548}" presName="vert1" presStyleCnt="0"/>
      <dgm:spPr/>
    </dgm:pt>
  </dgm:ptLst>
  <dgm:cxnLst>
    <dgm:cxn modelId="{A86E0746-93D1-4865-A574-31EA43917315}" type="presOf" srcId="{95CEFD3E-B8CB-4163-861A-0D81FAF18CE4}" destId="{DC45E240-A8C7-4785-B55D-954C95C2865F}" srcOrd="0" destOrd="0" presId="urn:microsoft.com/office/officeart/2008/layout/LinedList"/>
    <dgm:cxn modelId="{1AEFB848-E90D-462F-B3C0-63CC774E4FB4}" srcId="{4520B30F-E992-4D48-ACD2-5E1AB81A03E5}" destId="{217A4C45-FA7C-479B-9378-EA50CFC5052A}" srcOrd="0" destOrd="0" parTransId="{D0B39C69-6A2A-4706-95D0-F04522D6CA44}" sibTransId="{988F9C72-DE9C-496E-A234-86147174C15B}"/>
    <dgm:cxn modelId="{DDD41683-BBCC-47D0-9FBA-E648E89AA0CA}" srcId="{4520B30F-E992-4D48-ACD2-5E1AB81A03E5}" destId="{62E48EE1-058E-43DC-98FC-14A67EF55548}" srcOrd="2" destOrd="0" parTransId="{4C1A5C30-E879-4301-83AC-6C977FBCD9E7}" sibTransId="{7E8FD0BA-0810-4058-A96E-C89A9F673E68}"/>
    <dgm:cxn modelId="{ABB38B91-7BCA-412A-99C1-63F831DB666C}" type="presOf" srcId="{62E48EE1-058E-43DC-98FC-14A67EF55548}" destId="{AE9D9D12-36F1-4201-AEE3-13F3D413CFAC}" srcOrd="0" destOrd="0" presId="urn:microsoft.com/office/officeart/2008/layout/LinedList"/>
    <dgm:cxn modelId="{E58F27AF-0683-4CFB-8CC2-7D4D20F6EED5}" type="presOf" srcId="{4520B30F-E992-4D48-ACD2-5E1AB81A03E5}" destId="{C868DA02-3B7B-4D28-9E7A-0F0CF5C00D34}" srcOrd="0" destOrd="0" presId="urn:microsoft.com/office/officeart/2008/layout/LinedList"/>
    <dgm:cxn modelId="{C490E9D1-B35D-4AE0-86BD-87FC0A5EB4EC}" type="presOf" srcId="{217A4C45-FA7C-479B-9378-EA50CFC5052A}" destId="{BE89EE94-7816-4562-9408-F50A1CDBA807}" srcOrd="0" destOrd="0" presId="urn:microsoft.com/office/officeart/2008/layout/LinedList"/>
    <dgm:cxn modelId="{6E36ECDE-0D7B-4CA0-AD9F-ABBAF9246CC5}" srcId="{4520B30F-E992-4D48-ACD2-5E1AB81A03E5}" destId="{95CEFD3E-B8CB-4163-861A-0D81FAF18CE4}" srcOrd="1" destOrd="0" parTransId="{07DCFCE2-32EE-4518-9394-203883BE1AEB}" sibTransId="{06BB7F15-CAFC-4F6B-BFFE-9FD054BBBF1B}"/>
    <dgm:cxn modelId="{6B9B8FA6-7DDE-49AD-A771-EDBC073927B8}" type="presParOf" srcId="{C868DA02-3B7B-4D28-9E7A-0F0CF5C00D34}" destId="{1C03B1E1-4524-40B0-B680-A0DFE60F0EDB}" srcOrd="0" destOrd="0" presId="urn:microsoft.com/office/officeart/2008/layout/LinedList"/>
    <dgm:cxn modelId="{AA851854-5280-4CB7-848B-9CBC5F13C859}" type="presParOf" srcId="{C868DA02-3B7B-4D28-9E7A-0F0CF5C00D34}" destId="{0E8AC265-E143-407B-9AEE-A210D4B22543}" srcOrd="1" destOrd="0" presId="urn:microsoft.com/office/officeart/2008/layout/LinedList"/>
    <dgm:cxn modelId="{B63BA829-7BC6-4BEA-A587-D54B6D4A33A8}" type="presParOf" srcId="{0E8AC265-E143-407B-9AEE-A210D4B22543}" destId="{BE89EE94-7816-4562-9408-F50A1CDBA807}" srcOrd="0" destOrd="0" presId="urn:microsoft.com/office/officeart/2008/layout/LinedList"/>
    <dgm:cxn modelId="{2DAA1EB1-44AF-4F33-8EF3-6222A7878B6C}" type="presParOf" srcId="{0E8AC265-E143-407B-9AEE-A210D4B22543}" destId="{FE2A2770-9955-4259-ACA0-00F3E7EB2D1B}" srcOrd="1" destOrd="0" presId="urn:microsoft.com/office/officeart/2008/layout/LinedList"/>
    <dgm:cxn modelId="{272A46E7-6BD6-4465-B3EA-F175F7D793FC}" type="presParOf" srcId="{C868DA02-3B7B-4D28-9E7A-0F0CF5C00D34}" destId="{968F0430-EFEB-4A85-8811-D50218185E07}" srcOrd="2" destOrd="0" presId="urn:microsoft.com/office/officeart/2008/layout/LinedList"/>
    <dgm:cxn modelId="{E237FB51-5104-4706-BE57-A4C04343A5B3}" type="presParOf" srcId="{C868DA02-3B7B-4D28-9E7A-0F0CF5C00D34}" destId="{DC28642A-5ADB-43A0-8124-1EB51A23632D}" srcOrd="3" destOrd="0" presId="urn:microsoft.com/office/officeart/2008/layout/LinedList"/>
    <dgm:cxn modelId="{FF10D0D2-F4D8-4FA6-8174-CD273ED39DCD}" type="presParOf" srcId="{DC28642A-5ADB-43A0-8124-1EB51A23632D}" destId="{DC45E240-A8C7-4785-B55D-954C95C2865F}" srcOrd="0" destOrd="0" presId="urn:microsoft.com/office/officeart/2008/layout/LinedList"/>
    <dgm:cxn modelId="{26FBFA9B-99C6-4107-A050-0971F5582BCB}" type="presParOf" srcId="{DC28642A-5ADB-43A0-8124-1EB51A23632D}" destId="{92CDE8F5-AC09-4619-AC27-F775E72E750A}" srcOrd="1" destOrd="0" presId="urn:microsoft.com/office/officeart/2008/layout/LinedList"/>
    <dgm:cxn modelId="{3DD65A4F-7572-4718-8350-A5F5B1FB0C8A}" type="presParOf" srcId="{C868DA02-3B7B-4D28-9E7A-0F0CF5C00D34}" destId="{5B9E7B1A-E55D-4291-AA79-71775B87BCAD}" srcOrd="4" destOrd="0" presId="urn:microsoft.com/office/officeart/2008/layout/LinedList"/>
    <dgm:cxn modelId="{5CECA509-C1ED-4985-96F5-96B50DD7444D}" type="presParOf" srcId="{C868DA02-3B7B-4D28-9E7A-0F0CF5C00D34}" destId="{F10B8AFE-B59D-429F-A987-46F0DE87E1D1}" srcOrd="5" destOrd="0" presId="urn:microsoft.com/office/officeart/2008/layout/LinedList"/>
    <dgm:cxn modelId="{8492B7AF-2B75-4DF4-9398-3596D632534E}" type="presParOf" srcId="{F10B8AFE-B59D-429F-A987-46F0DE87E1D1}" destId="{AE9D9D12-36F1-4201-AEE3-13F3D413CFAC}" srcOrd="0" destOrd="0" presId="urn:microsoft.com/office/officeart/2008/layout/LinedList"/>
    <dgm:cxn modelId="{3CA43E55-E89A-4B22-95B6-0B14015A3EA4}" type="presParOf" srcId="{F10B8AFE-B59D-429F-A987-46F0DE87E1D1}" destId="{BF03E016-9742-4E61-837F-E09DE4FD64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3B1E1-4524-40B0-B680-A0DFE60F0EDB}">
      <dsp:nvSpPr>
        <dsp:cNvPr id="0" name=""/>
        <dsp:cNvSpPr/>
      </dsp:nvSpPr>
      <dsp:spPr>
        <a:xfrm>
          <a:off x="0" y="1592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9EE94-7816-4562-9408-F50A1CDBA807}">
      <dsp:nvSpPr>
        <dsp:cNvPr id="0" name=""/>
        <dsp:cNvSpPr/>
      </dsp:nvSpPr>
      <dsp:spPr>
        <a:xfrm>
          <a:off x="0" y="0"/>
          <a:ext cx="10515599" cy="108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Team Size 12 *</a:t>
          </a:r>
          <a:r>
            <a:rPr lang="en-US" sz="1400" b="0" i="0" kern="1200" dirty="0"/>
            <a:t>But this is a student project so we don't get salary sadly : (</a:t>
          </a:r>
          <a:endParaRPr lang="en-US" sz="1400" kern="1200" dirty="0"/>
        </a:p>
      </dsp:txBody>
      <dsp:txXfrm>
        <a:off x="0" y="0"/>
        <a:ext cx="10515599" cy="1085774"/>
      </dsp:txXfrm>
    </dsp:sp>
    <dsp:sp modelId="{968F0430-EFEB-4A85-8811-D50218185E07}">
      <dsp:nvSpPr>
        <dsp:cNvPr id="0" name=""/>
        <dsp:cNvSpPr/>
      </dsp:nvSpPr>
      <dsp:spPr>
        <a:xfrm>
          <a:off x="0" y="1087367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5E240-A8C7-4785-B55D-954C95C2865F}">
      <dsp:nvSpPr>
        <dsp:cNvPr id="0" name=""/>
        <dsp:cNvSpPr/>
      </dsp:nvSpPr>
      <dsp:spPr>
        <a:xfrm>
          <a:off x="0" y="1087367"/>
          <a:ext cx="10515599" cy="108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3D printing costs</a:t>
          </a:r>
        </a:p>
      </dsp:txBody>
      <dsp:txXfrm>
        <a:off x="0" y="1087367"/>
        <a:ext cx="10515599" cy="1085774"/>
      </dsp:txXfrm>
    </dsp:sp>
    <dsp:sp modelId="{5B9E7B1A-E55D-4291-AA79-71775B87BCAD}">
      <dsp:nvSpPr>
        <dsp:cNvPr id="0" name=""/>
        <dsp:cNvSpPr/>
      </dsp:nvSpPr>
      <dsp:spPr>
        <a:xfrm>
          <a:off x="0" y="2173141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9D12-36F1-4201-AEE3-13F3D413CFAC}">
      <dsp:nvSpPr>
        <dsp:cNvPr id="0" name=""/>
        <dsp:cNvSpPr/>
      </dsp:nvSpPr>
      <dsp:spPr>
        <a:xfrm>
          <a:off x="0" y="2173141"/>
          <a:ext cx="10515599" cy="108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Need to loan development equipment from EAE or </a:t>
          </a:r>
          <a:r>
            <a:rPr lang="en-US" sz="1400" kern="1200" dirty="0" err="1"/>
            <a:t>GApp</a:t>
          </a:r>
          <a:r>
            <a:rPr lang="en-US" sz="1400" kern="1200" dirty="0"/>
            <a:t> Lab: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400" kern="1200" dirty="0" err="1"/>
            <a:t>i</a:t>
          </a:r>
          <a:r>
            <a:rPr lang="en-US" sz="1400" kern="1200" dirty="0"/>
            <a:t>. Oculus Quest 2 x4~x12: Necessary for VR development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ii. Gaming Laptops with GPU better than RTX3070 x4~x12:  Need laptops to develop/debug on-site.  Need powerful GPU for VR development.</a:t>
          </a:r>
        </a:p>
      </dsp:txBody>
      <dsp:txXfrm>
        <a:off x="0" y="2173141"/>
        <a:ext cx="10515599" cy="1085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4003-238F-481D-B12C-E833444BCD4D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4F4E-FE04-4C7C-86EF-AC2D7904B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Make-believe: Fill the gap between imagination and reality. With a sweep you can image you’re fly.  With a clog you can image that’s your sword</a:t>
            </a:r>
            <a:r>
              <a:rPr lang="en-US" altLang="zh-CN"/>
              <a:t>.  VR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Multifunctional tool:  Playability as a controller.  RFID.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2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Heads</a:t>
            </a:r>
          </a:p>
          <a:p>
            <a:endParaRPr lang="en-US" altLang="zh-CN" dirty="0"/>
          </a:p>
          <a:p>
            <a:r>
              <a:rPr lang="en-US" altLang="zh-CN" dirty="0"/>
              <a:t>Same heads on different socket can be used in different way.</a:t>
            </a:r>
          </a:p>
          <a:p>
            <a:endParaRPr lang="en-US" altLang="zh-CN" dirty="0"/>
          </a:p>
          <a:p>
            <a:r>
              <a:rPr lang="en-US" altLang="zh-CN" dirty="0"/>
              <a:t>Vacuum head – front = vacuum / Top = scope sight / end = stock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4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Moving platform and survival game in a Sci-Fi factory.</a:t>
            </a:r>
          </a:p>
          <a:p>
            <a:r>
              <a:rPr lang="en-US" altLang="zh-CN" dirty="0"/>
              <a:t>Defend the core of the platform with the multifunctional vacuum gun.</a:t>
            </a:r>
          </a:p>
          <a:p>
            <a:r>
              <a:rPr lang="en-US" altLang="zh-CN" dirty="0"/>
              <a:t>Collect scraps falling on the ground and use them as resource.</a:t>
            </a:r>
          </a:p>
          <a:p>
            <a:r>
              <a:rPr lang="en-US" altLang="zh-CN" dirty="0"/>
              <a:t>You can also build or repair turrets with the screwdriver head.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 to more ideas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4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8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4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4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7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1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5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2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93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2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8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2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6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F3471-3432-4B56-91FE-C527F200398E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VACUUM WAR</a:t>
            </a:r>
          </a:p>
        </p:txBody>
      </p:sp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C9BA0DF0-4BEB-4045-8E84-685DFF26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2"/>
          <a:stretch/>
        </p:blipFill>
        <p:spPr>
          <a:xfrm>
            <a:off x="0" y="-1"/>
            <a:ext cx="8714071" cy="4428319"/>
          </a:xfrm>
          <a:prstGeom prst="rect">
            <a:avLst/>
          </a:prstGeom>
        </p:spPr>
      </p:pic>
      <p:pic>
        <p:nvPicPr>
          <p:cNvPr id="8" name="图片 7" descr="图片包含 室内, 桌子, 小, 镜子&#10;&#10;描述已自动生成">
            <a:extLst>
              <a:ext uri="{FF2B5EF4-FFF2-40B4-BE49-F238E27FC236}">
                <a16:creationId xmlns:a16="http://schemas.microsoft.com/office/drawing/2014/main" id="{BEA48D7D-50A0-4862-9F68-EC396659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r="-43"/>
          <a:stretch/>
        </p:blipFill>
        <p:spPr>
          <a:xfrm rot="5400000">
            <a:off x="8279090" y="515409"/>
            <a:ext cx="4428319" cy="33975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92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B425-D8BF-4B28-9AF4-6B9583F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We need you!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F73DC0A-0A43-41BC-AE40-C7DC97B130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7986041"/>
              </p:ext>
            </p:extLst>
          </p:nvPr>
        </p:nvGraphicFramePr>
        <p:xfrm>
          <a:off x="732321" y="2646946"/>
          <a:ext cx="10515599" cy="3260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38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3A4DC-5023-493D-9E45-65F3241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Dev Talk</a:t>
            </a:r>
          </a:p>
        </p:txBody>
      </p:sp>
      <p:pic>
        <p:nvPicPr>
          <p:cNvPr id="4" name="PXL_20220203_184937228_2">
            <a:hlinkClick r:id="" action="ppaction://media"/>
            <a:extLst>
              <a:ext uri="{FF2B5EF4-FFF2-40B4-BE49-F238E27FC236}">
                <a16:creationId xmlns:a16="http://schemas.microsoft.com/office/drawing/2014/main" id="{2C04114B-0F41-4C1C-A21E-0702B79A6D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1113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05D4CD-B098-4D65-A388-B142541E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Credits</a:t>
            </a:r>
            <a:endParaRPr lang="zh-CN" altLang="en-US" sz="36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121C67-1E24-4320-A5D6-ABB0BC3B69CD}"/>
              </a:ext>
            </a:extLst>
          </p:cNvPr>
          <p:cNvSpPr txBox="1"/>
          <p:nvPr/>
        </p:nvSpPr>
        <p:spPr>
          <a:xfrm>
            <a:off x="4480438" y="557616"/>
            <a:ext cx="2630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Junce Wang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PRODUCER, DESIGNER, TECH ARTIST &amp; ENGINEER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EEB01-CFEB-4334-A5B1-ABE9C27E76F7}"/>
              </a:ext>
            </a:extLst>
          </p:cNvPr>
          <p:cNvSpPr txBox="1"/>
          <p:nvPr/>
        </p:nvSpPr>
        <p:spPr>
          <a:xfrm>
            <a:off x="9597921" y="1801170"/>
            <a:ext cx="2108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Lei Zhao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3F92-2952-4E0A-BB66-3B9C78A9EE06}"/>
              </a:ext>
            </a:extLst>
          </p:cNvPr>
          <p:cNvSpPr txBox="1"/>
          <p:nvPr/>
        </p:nvSpPr>
        <p:spPr>
          <a:xfrm>
            <a:off x="9777016" y="519937"/>
            <a:ext cx="1747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Ved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PROGRAMMING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82E7D7-A006-4BE3-993A-A6E9B0EBAE84}"/>
              </a:ext>
            </a:extLst>
          </p:cNvPr>
          <p:cNvSpPr txBox="1"/>
          <p:nvPr/>
        </p:nvSpPr>
        <p:spPr>
          <a:xfrm>
            <a:off x="4418909" y="4810721"/>
            <a:ext cx="2753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Zeshi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Chen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DESIGNER &amp; TECH ARTIST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7BEB0A-96FB-4B62-BE25-C2993048B46C}"/>
              </a:ext>
            </a:extLst>
          </p:cNvPr>
          <p:cNvSpPr txBox="1"/>
          <p:nvPr/>
        </p:nvSpPr>
        <p:spPr>
          <a:xfrm>
            <a:off x="7172024" y="3765897"/>
            <a:ext cx="20005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Kaisen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Xue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ARTIST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570135-351B-48AA-BC4E-DE48068DF15C}"/>
              </a:ext>
            </a:extLst>
          </p:cNvPr>
          <p:cNvSpPr txBox="1"/>
          <p:nvPr/>
        </p:nvSpPr>
        <p:spPr>
          <a:xfrm>
            <a:off x="4706106" y="1922098"/>
            <a:ext cx="2117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Ben Crosby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AUDIO DESIGNER &amp; CO-PRODUCER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B1E8C-1ED3-4796-B4C1-034F3A9F671B}"/>
              </a:ext>
            </a:extLst>
          </p:cNvPr>
          <p:cNvSpPr txBox="1"/>
          <p:nvPr/>
        </p:nvSpPr>
        <p:spPr>
          <a:xfrm>
            <a:off x="4739679" y="3286580"/>
            <a:ext cx="20500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Jonathan Conger</a:t>
            </a: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C4AFA-6014-4DAD-B0F1-6BA1338A3D93}"/>
              </a:ext>
            </a:extLst>
          </p:cNvPr>
          <p:cNvSpPr txBox="1"/>
          <p:nvPr/>
        </p:nvSpPr>
        <p:spPr>
          <a:xfrm>
            <a:off x="7199658" y="5141758"/>
            <a:ext cx="20249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Xuan Zheng</a:t>
            </a: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GAME 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762D3-29A0-46DB-BDD9-503D743E3BA4}"/>
              </a:ext>
            </a:extLst>
          </p:cNvPr>
          <p:cNvSpPr txBox="1"/>
          <p:nvPr/>
        </p:nvSpPr>
        <p:spPr>
          <a:xfrm>
            <a:off x="7293011" y="1110092"/>
            <a:ext cx="18197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Yiyu</a:t>
            </a: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 Wang</a:t>
            </a: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CONCEPT 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2FC9D-1CD0-4682-90AB-E30CE804D8B6}"/>
              </a:ext>
            </a:extLst>
          </p:cNvPr>
          <p:cNvSpPr txBox="1"/>
          <p:nvPr/>
        </p:nvSpPr>
        <p:spPr>
          <a:xfrm>
            <a:off x="6809536" y="2379666"/>
            <a:ext cx="29674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Chandler Jeffcoat</a:t>
            </a: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2ED57-5F54-4E31-AAD7-65AD0C1BCBC0}"/>
              </a:ext>
            </a:extLst>
          </p:cNvPr>
          <p:cNvSpPr txBox="1"/>
          <p:nvPr/>
        </p:nvSpPr>
        <p:spPr>
          <a:xfrm>
            <a:off x="9397275" y="3297847"/>
            <a:ext cx="25074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Kawalkar</a:t>
            </a: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0B99C-AB00-4D8D-BF21-F7B054BF2465}"/>
              </a:ext>
            </a:extLst>
          </p:cNvPr>
          <p:cNvSpPr txBox="1"/>
          <p:nvPr/>
        </p:nvSpPr>
        <p:spPr>
          <a:xfrm>
            <a:off x="9063851" y="4784660"/>
            <a:ext cx="31742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Faraz </a:t>
            </a:r>
            <a:r>
              <a:rPr lang="en-US" sz="2400" dirty="0" err="1">
                <a:latin typeface="Biome" panose="020B0503030204020804" pitchFamily="34" charset="0"/>
                <a:cs typeface="Biome" panose="020B0503030204020804" pitchFamily="34" charset="0"/>
              </a:rPr>
              <a:t>Ghorbanpour</a:t>
            </a:r>
            <a:endParaRPr 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endParaRPr lang="en-US" sz="14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algn="ctr"/>
            <a:r>
              <a:rPr lang="en-US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</p:spTree>
    <p:extLst>
      <p:ext uri="{BB962C8B-B14F-4D97-AF65-F5344CB8AC3E}">
        <p14:creationId xmlns:p14="http://schemas.microsoft.com/office/powerpoint/2010/main" val="196844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3F3F3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DESIGN PILLARS</a:t>
            </a:r>
            <a:endParaRPr lang="zh-CN" altLang="en-US" sz="3600" dirty="0">
              <a:solidFill>
                <a:srgbClr val="3F3F3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DA4994-9B60-4272-9CFC-F43B86003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1675" y="2527303"/>
            <a:ext cx="4297351" cy="29597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Make-believe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059DAC-C4A7-4757-A8E2-28B03586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5" y="2527303"/>
            <a:ext cx="4292594" cy="295977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Multifunctional Tool based on C12 games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图片 14" descr="街道边的轨道上行驶的车辆&#10;&#10;中度可信度描述已自动生成">
            <a:extLst>
              <a:ext uri="{FF2B5EF4-FFF2-40B4-BE49-F238E27FC236}">
                <a16:creationId xmlns:a16="http://schemas.microsoft.com/office/drawing/2014/main" id="{C3EC5BF6-BE14-4774-ABAA-6088618D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27" y="3941279"/>
            <a:ext cx="3068054" cy="1720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穿着西装笔挺的男子手里拿着枪&#10;&#10;低可信度描述已自动生成">
            <a:extLst>
              <a:ext uri="{FF2B5EF4-FFF2-40B4-BE49-F238E27FC236}">
                <a16:creationId xmlns:a16="http://schemas.microsoft.com/office/drawing/2014/main" id="{5DEE636A-5157-422D-A404-9A158E1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7" y="3295911"/>
            <a:ext cx="2868263" cy="215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62CBD258-E7B0-4161-8B64-FF9B2476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14" y="3428928"/>
            <a:ext cx="4292011" cy="2396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9E796-799E-4F5E-9763-C4E3D8215375}"/>
              </a:ext>
            </a:extLst>
          </p:cNvPr>
          <p:cNvSpPr txBox="1"/>
          <p:nvPr/>
        </p:nvSpPr>
        <p:spPr>
          <a:xfrm>
            <a:off x="2546470" y="6071022"/>
            <a:ext cx="709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*Avoid teleporting/moving or turning with joystick to preserve immersion.</a:t>
            </a:r>
          </a:p>
        </p:txBody>
      </p:sp>
    </p:spTree>
    <p:extLst>
      <p:ext uri="{BB962C8B-B14F-4D97-AF65-F5344CB8AC3E}">
        <p14:creationId xmlns:p14="http://schemas.microsoft.com/office/powerpoint/2010/main" val="7034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E6234-D8F6-4F3F-BC21-83B54682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74" y="5096872"/>
            <a:ext cx="10825663" cy="8620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HARDWARE                             </a:t>
            </a:r>
            <a:br>
              <a:rPr lang="en-US" altLang="zh-CN" sz="4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					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1D4FED-8CD9-433B-8602-FA9B98F68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6" r="3" b="14924"/>
          <a:stretch/>
        </p:blipFill>
        <p:spPr>
          <a:xfrm>
            <a:off x="8077438" y="2405946"/>
            <a:ext cx="3793472" cy="2010551"/>
          </a:xfrm>
          <a:prstGeom prst="rect">
            <a:avLst/>
          </a:prstGeom>
        </p:spPr>
      </p:pic>
      <p:pic>
        <p:nvPicPr>
          <p:cNvPr id="2050" name="Picture 2" descr="FAST™ COG Series Mount - Unity Tactical">
            <a:extLst>
              <a:ext uri="{FF2B5EF4-FFF2-40B4-BE49-F238E27FC236}">
                <a16:creationId xmlns:a16="http://schemas.microsoft.com/office/drawing/2014/main" id="{C8A28C72-CC30-407E-978A-DE5184D94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r="1" b="14911"/>
          <a:stretch/>
        </p:blipFill>
        <p:spPr bwMode="auto">
          <a:xfrm>
            <a:off x="4195810" y="2410183"/>
            <a:ext cx="3797570" cy="2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图片包含 小, 水, 旧, 桌子&#10;&#10;描述已自动生成">
            <a:extLst>
              <a:ext uri="{FF2B5EF4-FFF2-40B4-BE49-F238E27FC236}">
                <a16:creationId xmlns:a16="http://schemas.microsoft.com/office/drawing/2014/main" id="{028C2274-DBA1-40F3-BE95-367229D53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r="16208" b="-2"/>
          <a:stretch/>
        </p:blipFill>
        <p:spPr>
          <a:xfrm>
            <a:off x="317636" y="321736"/>
            <a:ext cx="3793472" cy="2010550"/>
          </a:xfrm>
          <a:prstGeom prst="rect">
            <a:avLst/>
          </a:prstGeom>
        </p:spPr>
      </p:pic>
      <p:pic>
        <p:nvPicPr>
          <p:cNvPr id="14" name="图片 13" descr="图片包含 桌子, 长凳, 男人, 小&#10;&#10;描述已自动生成">
            <a:extLst>
              <a:ext uri="{FF2B5EF4-FFF2-40B4-BE49-F238E27FC236}">
                <a16:creationId xmlns:a16="http://schemas.microsoft.com/office/drawing/2014/main" id="{4FBC4019-EDD9-45CD-9ACA-1AD9C72E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302" r="7" b="28874"/>
          <a:stretch/>
        </p:blipFill>
        <p:spPr>
          <a:xfrm>
            <a:off x="4195810" y="242423"/>
            <a:ext cx="3794760" cy="20898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0DF53-F645-43ED-8813-23EF27F57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5688" r="10" b="9240"/>
          <a:stretch/>
        </p:blipFill>
        <p:spPr bwMode="auto">
          <a:xfrm>
            <a:off x="317636" y="2410183"/>
            <a:ext cx="3794760" cy="20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地上的行李箱&#10;&#10;低可信度描述已自动生成">
            <a:extLst>
              <a:ext uri="{FF2B5EF4-FFF2-40B4-BE49-F238E27FC236}">
                <a16:creationId xmlns:a16="http://schemas.microsoft.com/office/drawing/2014/main" id="{3C67DC92-5392-467D-8460-2B512D103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r="1" b="13836"/>
          <a:stretch/>
        </p:blipFill>
        <p:spPr>
          <a:xfrm>
            <a:off x="8076150" y="317498"/>
            <a:ext cx="3794760" cy="201055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6" descr="年度最便携步枪，长度不足30厘米，枪管、枪托可折叠的神奇武器| 天天要闻">
            <a:extLst>
              <a:ext uri="{FF2B5EF4-FFF2-40B4-BE49-F238E27FC236}">
                <a16:creationId xmlns:a16="http://schemas.microsoft.com/office/drawing/2014/main" id="{2762E583-50D7-4345-A3D1-CC6EBC1E7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AB13D-F5CA-4604-900D-E0F9A215319D}"/>
              </a:ext>
            </a:extLst>
          </p:cNvPr>
          <p:cNvSpPr/>
          <p:nvPr/>
        </p:nvSpPr>
        <p:spPr>
          <a:xfrm>
            <a:off x="830595" y="5732031"/>
            <a:ext cx="10525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+3D Printing				+</a:t>
            </a:r>
            <a:r>
              <a:rPr lang="en-US" altLang="zh-CN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RFID Readers				+More Attachments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87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40F040-A5DA-4298-B2DC-D3D4A087CC51}"/>
              </a:ext>
            </a:extLst>
          </p:cNvPr>
          <p:cNvSpPr txBox="1">
            <a:spLocks/>
          </p:cNvSpPr>
          <p:nvPr/>
        </p:nvSpPr>
        <p:spPr>
          <a:xfrm>
            <a:off x="7308896" y="2799953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Engineering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perture Science Unstationary Scaffold | Half-Life Wiki | Fandom">
            <a:extLst>
              <a:ext uri="{FF2B5EF4-FFF2-40B4-BE49-F238E27FC236}">
                <a16:creationId xmlns:a16="http://schemas.microsoft.com/office/drawing/2014/main" id="{74816689-C26B-412F-9576-2FA5F4CB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4439"/>
          <a:stretch/>
        </p:blipFill>
        <p:spPr bwMode="auto">
          <a:xfrm>
            <a:off x="-1163943" y="10"/>
            <a:ext cx="935254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77E3C-F05B-4A80-8BF0-EBA76156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05" y="1232366"/>
            <a:ext cx="3749577" cy="1567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9CAE828-B873-46F1-95D2-7FCDB42EA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6" r="21066" b="41469"/>
          <a:stretch/>
        </p:blipFill>
        <p:spPr>
          <a:xfrm>
            <a:off x="7920791" y="3572420"/>
            <a:ext cx="3997340" cy="6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BDD588-B430-4C07-9975-BA84608A25A1}"/>
              </a:ext>
            </a:extLst>
          </p:cNvPr>
          <p:cNvSpPr txBox="1"/>
          <p:nvPr/>
        </p:nvSpPr>
        <p:spPr>
          <a:xfrm>
            <a:off x="4376762" y="553184"/>
            <a:ext cx="39752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Migrate to Oculus Quest 2 Android Platform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Use “Look through” hand tracking feature</a:t>
            </a:r>
          </a:p>
        </p:txBody>
      </p:sp>
    </p:spTree>
    <p:extLst>
      <p:ext uri="{BB962C8B-B14F-4D97-AF65-F5344CB8AC3E}">
        <p14:creationId xmlns:p14="http://schemas.microsoft.com/office/powerpoint/2010/main" val="425943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948ED356-6BF7-48A2-AF12-A889D355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295"/>
          <a:stretch/>
        </p:blipFill>
        <p:spPr>
          <a:xfrm>
            <a:off x="2054371" y="-2113572"/>
            <a:ext cx="10414335" cy="716634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37" y="5412206"/>
            <a:ext cx="10200853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8C2E-3410-4076-9633-6BB7CE7D7789}"/>
              </a:ext>
            </a:extLst>
          </p:cNvPr>
          <p:cNvSpPr txBox="1"/>
          <p:nvPr/>
        </p:nvSpPr>
        <p:spPr>
          <a:xfrm>
            <a:off x="3049621" y="1023205"/>
            <a:ext cx="6092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 Current Style: Sci-fi Industrial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Enemy Characters (i.e. Drones)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dirty="0" err="1"/>
              <a:t>Amiibo</a:t>
            </a:r>
            <a:r>
              <a:rPr lang="en-US" sz="2800" dirty="0"/>
              <a:t>-like Attachments</a:t>
            </a:r>
          </a:p>
        </p:txBody>
      </p:sp>
    </p:spTree>
    <p:extLst>
      <p:ext uri="{BB962C8B-B14F-4D97-AF65-F5344CB8AC3E}">
        <p14:creationId xmlns:p14="http://schemas.microsoft.com/office/powerpoint/2010/main" val="305257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A8EDECB5-3112-4B5B-8AA5-C737010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38832"/>
          <a:stretch/>
        </p:blipFill>
        <p:spPr bwMode="auto">
          <a:xfrm>
            <a:off x="5254212" y="-2497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181A222B-9255-4359-96AA-40A0E8B2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2" b="667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CD237C-7347-488B-B79B-57297B74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56" y="1490401"/>
            <a:ext cx="3992700" cy="387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b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dirty="0"/>
              <a:t>1. VR Arcade game</a:t>
            </a:r>
            <a:br>
              <a:rPr lang="en-US" sz="3100" dirty="0"/>
            </a:br>
            <a:r>
              <a:rPr lang="en-US" sz="3100" dirty="0"/>
              <a:t>2. Standalone toy/controller</a:t>
            </a:r>
            <a:br>
              <a:rPr lang="en-US" sz="3100" dirty="0"/>
            </a:br>
            <a:r>
              <a:rPr lang="en-US" sz="3100" dirty="0"/>
              <a:t>3. Adaptation for regular VR controller and release a regular VR game version (</a:t>
            </a:r>
            <a:r>
              <a:rPr lang="en-US" sz="3100" dirty="0" err="1"/>
              <a:t>SteamVR</a:t>
            </a:r>
            <a:r>
              <a:rPr lang="en-US" sz="3100" dirty="0"/>
              <a:t>/Oculus)</a:t>
            </a:r>
            <a:endParaRPr lang="en-US" altLang="zh-CN" sz="3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36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BC65-AB46-4ED3-9D69-8DF2583B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8270-EA8C-4773-B114-2DCC3C43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4323D-986F-40BC-8C0F-BEF23C5C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386</Words>
  <Application>Microsoft Office PowerPoint</Application>
  <PresentationFormat>Widescreen</PresentationFormat>
  <Paragraphs>75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Arial</vt:lpstr>
      <vt:lpstr>Biome</vt:lpstr>
      <vt:lpstr>Biome Light</vt:lpstr>
      <vt:lpstr>Calibri</vt:lpstr>
      <vt:lpstr>Calibri Light</vt:lpstr>
      <vt:lpstr>Office Theme</vt:lpstr>
      <vt:lpstr>1_Office Theme</vt:lpstr>
      <vt:lpstr>PowerPoint Presentation</vt:lpstr>
      <vt:lpstr>Demonstration: Dev Talk</vt:lpstr>
      <vt:lpstr>  Credits</vt:lpstr>
      <vt:lpstr>DESIGN PILLARS</vt:lpstr>
      <vt:lpstr>HARDWARE                                    </vt:lpstr>
      <vt:lpstr>PowerPoint Presentation</vt:lpstr>
      <vt:lpstr>Art</vt:lpstr>
      <vt:lpstr>BUSINESS PLAN  1. VR Arcade game 2. Standalone toy/controller 3. Adaptation for regular VR controller and release a regular VR game version (SteamVR/Oculus)</vt:lpstr>
      <vt:lpstr>PowerPoint Presentation</vt:lpstr>
      <vt:lpstr>We need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Junce Wang</dc:creator>
  <cp:lastModifiedBy>Benjamin Crosby</cp:lastModifiedBy>
  <cp:revision>30</cp:revision>
  <dcterms:created xsi:type="dcterms:W3CDTF">2022-02-03T11:57:35Z</dcterms:created>
  <dcterms:modified xsi:type="dcterms:W3CDTF">2022-02-08T18:13:46Z</dcterms:modified>
</cp:coreProperties>
</file>